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2_B58439C6.xml" ContentType="application/vnd.ms-powerpoint.comments+xml"/>
  <Override PartName="/ppt/comments/modernComment_108_14ECB84A.xml" ContentType="application/vnd.ms-powerpoint.comment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9" r:id="rId2"/>
    <p:sldId id="260" r:id="rId3"/>
    <p:sldId id="257" r:id="rId4"/>
    <p:sldId id="278" r:id="rId5"/>
    <p:sldId id="259" r:id="rId6"/>
    <p:sldId id="279" r:id="rId7"/>
    <p:sldId id="258" r:id="rId8"/>
    <p:sldId id="276" r:id="rId9"/>
    <p:sldId id="277" r:id="rId10"/>
    <p:sldId id="256" r:id="rId11"/>
    <p:sldId id="261" r:id="rId12"/>
    <p:sldId id="262" r:id="rId13"/>
    <p:sldId id="263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184659-4213-7645-B924-426DE520574E}" name="Durant Fullington" initials="DHF" userId="Durant Fullington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211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rant Fullington" userId="e3d97aa3-1b50-41c8-a40c-78a9a9b72173" providerId="ADAL" clId="{EA7EDA84-C3BE-4C11-BA09-067E4999EED9}"/>
    <pc:docChg chg="delSld">
      <pc:chgData name="Durant Fullington" userId="e3d97aa3-1b50-41c8-a40c-78a9a9b72173" providerId="ADAL" clId="{EA7EDA84-C3BE-4C11-BA09-067E4999EED9}" dt="2022-04-25T21:39:24.400" v="6" actId="47"/>
      <pc:docMkLst>
        <pc:docMk/>
      </pc:docMkLst>
      <pc:sldChg chg="del">
        <pc:chgData name="Durant Fullington" userId="e3d97aa3-1b50-41c8-a40c-78a9a9b72173" providerId="ADAL" clId="{EA7EDA84-C3BE-4C11-BA09-067E4999EED9}" dt="2022-04-25T21:38:59.404" v="0" actId="47"/>
        <pc:sldMkLst>
          <pc:docMk/>
          <pc:sldMk cId="221173804" sldId="266"/>
        </pc:sldMkLst>
      </pc:sldChg>
      <pc:sldChg chg="del">
        <pc:chgData name="Durant Fullington" userId="e3d97aa3-1b50-41c8-a40c-78a9a9b72173" providerId="ADAL" clId="{EA7EDA84-C3BE-4C11-BA09-067E4999EED9}" dt="2022-04-25T21:39:22.507" v="4" actId="47"/>
        <pc:sldMkLst>
          <pc:docMk/>
          <pc:sldMk cId="1456459673" sldId="270"/>
        </pc:sldMkLst>
      </pc:sldChg>
      <pc:sldChg chg="del">
        <pc:chgData name="Durant Fullington" userId="e3d97aa3-1b50-41c8-a40c-78a9a9b72173" providerId="ADAL" clId="{EA7EDA84-C3BE-4C11-BA09-067E4999EED9}" dt="2022-04-25T21:39:21.939" v="3" actId="47"/>
        <pc:sldMkLst>
          <pc:docMk/>
          <pc:sldMk cId="3838669050" sldId="271"/>
        </pc:sldMkLst>
      </pc:sldChg>
      <pc:sldChg chg="del">
        <pc:chgData name="Durant Fullington" userId="e3d97aa3-1b50-41c8-a40c-78a9a9b72173" providerId="ADAL" clId="{EA7EDA84-C3BE-4C11-BA09-067E4999EED9}" dt="2022-04-25T21:39:21.290" v="2" actId="47"/>
        <pc:sldMkLst>
          <pc:docMk/>
          <pc:sldMk cId="2028956386" sldId="273"/>
        </pc:sldMkLst>
      </pc:sldChg>
      <pc:sldChg chg="del">
        <pc:chgData name="Durant Fullington" userId="e3d97aa3-1b50-41c8-a40c-78a9a9b72173" providerId="ADAL" clId="{EA7EDA84-C3BE-4C11-BA09-067E4999EED9}" dt="2022-04-25T21:39:20.050" v="1" actId="47"/>
        <pc:sldMkLst>
          <pc:docMk/>
          <pc:sldMk cId="2399184809" sldId="274"/>
        </pc:sldMkLst>
      </pc:sldChg>
      <pc:sldChg chg="del">
        <pc:chgData name="Durant Fullington" userId="e3d97aa3-1b50-41c8-a40c-78a9a9b72173" providerId="ADAL" clId="{EA7EDA84-C3BE-4C11-BA09-067E4999EED9}" dt="2022-04-25T21:39:22.984" v="5" actId="47"/>
        <pc:sldMkLst>
          <pc:docMk/>
          <pc:sldMk cId="3979008885" sldId="275"/>
        </pc:sldMkLst>
      </pc:sldChg>
      <pc:sldChg chg="del">
        <pc:chgData name="Durant Fullington" userId="e3d97aa3-1b50-41c8-a40c-78a9a9b72173" providerId="ADAL" clId="{EA7EDA84-C3BE-4C11-BA09-067E4999EED9}" dt="2022-04-25T21:39:24.400" v="6" actId="47"/>
        <pc:sldMkLst>
          <pc:docMk/>
          <pc:sldMk cId="1599712334" sldId="280"/>
        </pc:sldMkLst>
      </pc:sldChg>
    </pc:docChg>
  </pc:docChgLst>
</pc:chgInfo>
</file>

<file path=ppt/comments/modernComment_102_B58439C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9532F5B-8426-4105-8E0D-BB4A41689AEC}" authorId="{95184659-4213-7645-B924-426DE520574E}" created="2022-03-03T21:45:40.469">
    <pc:sldMkLst xmlns:pc="http://schemas.microsoft.com/office/powerpoint/2013/main/command">
      <pc:docMk/>
      <pc:sldMk cId="3045341638" sldId="258"/>
    </pc:sldMkLst>
    <p188:txBody>
      <a:bodyPr/>
      <a:lstStyle/>
      <a:p>
        <a:r>
          <a:rPr lang="en-US"/>
          <a:t>Add details about types of Failure Modes</a:t>
        </a:r>
      </a:p>
    </p188:txBody>
  </p188:cm>
</p188:cmLst>
</file>

<file path=ppt/comments/modernComment_108_14ECB84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8C239ED-47AB-4244-BA8C-3A23EF4FBEFC}" authorId="{95184659-4213-7645-B924-426DE520574E}" created="2022-03-03T21:53:05.491">
    <pc:sldMkLst xmlns:pc="http://schemas.microsoft.com/office/powerpoint/2013/main/command">
      <pc:docMk/>
      <pc:sldMk cId="351057994" sldId="264"/>
    </pc:sldMkLst>
    <p188:txBody>
      <a:bodyPr/>
      <a:lstStyle/>
      <a:p>
        <a:r>
          <a:rPr lang="en-US"/>
          <a:t>More Details</a:t>
        </a:r>
      </a:p>
    </p188:txBody>
  </p188:cm>
</p188:cmLst>
</file>

<file path=ppt/media/image1.gif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57251-36F2-4A9E-94BD-0885EFE80FE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01D3E8-143E-4F5D-994A-AD2985E38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42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93043-196B-4B6D-BA4C-8B116A1B15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0397F2-73BC-4ED3-8FA5-EB87C73B70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44B96-C546-43B7-BF3F-92102A339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1D79D-2488-452C-9793-03D038AA4240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37F8C-0AA0-4D65-9781-B9CBD774B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83EFF-7F7C-4C77-B94A-04B96FE67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21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A98D2-9F53-43AD-BEDA-6D04C9FBC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1049CA-FF8E-47DC-8B5A-7E9D8B78C0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043E4-BFDC-47AE-BC4B-326D68C0B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8DCC3-DD4D-4338-8375-3497CB72CDFE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E04E2-505F-4983-B5EF-ADEC81138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2C7D-4960-403D-B43A-75F54EBAC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99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775969-45EC-4635-BC4E-B5C7568FC9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D9DE01-8CF0-4643-B87A-2CD3B3F1FE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71F0F-BC81-4CDF-972E-6F80F4968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8EA67-CD06-41BD-AAB5-724948675662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7A828-0B52-47F7-8E5B-8E5871358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31750-94FA-4062-8051-060B9E53F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303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099DB-9A52-4527-9ADA-A58589D4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03F10-C198-4EF7-90FB-DDC4A0ED6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C7234-1421-41E2-AE05-32E51F8F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2C2A2-B74F-43E6-8A01-E83C0AA3069A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ED209-8D11-40EC-B029-C90090546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98E0B-1758-451A-8929-893E403A0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097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6DBAE-36F8-4BB1-9883-F94E1EFCB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836403-DB70-4945-A45B-70C524106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972F5-52E2-4A4B-81A5-A35FE8D03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6D22-FF3E-456F-89AA-51B35B0E3F49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7F4A8-4A87-4F85-A6D4-7ECAC3D0F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8807A-5735-4E4F-BDAA-807CEC293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38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5619-806D-4815-8EA4-45B1FFB07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7970B-600C-496D-8183-031E8BCCB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ED6EF8-4BD1-4B5F-A5CF-EDC3F8A78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8C9692-AADA-4C66-899A-EFC472FE0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252CF-AF99-4BD9-9C97-704D0D9EE1E4}" type="datetime1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F71DF-7336-48A8-B5A8-C13146C69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083A7-EEC6-4C9B-99F2-34251DF9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627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4B7A-3C22-457F-A38E-904BC8262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A0F19-41A7-49D7-BF7B-9CC551283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910B8B-CECB-46C6-9145-A3116E920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B1469D-F6FC-4A7A-8650-7D134AF23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2B1FB2-4922-4129-A1BF-47480B20F5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43FECA-51F4-47D4-9F7C-25C05C376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A91F8-721C-4725-A5B3-62DB43F827A3}" type="datetime1">
              <a:rPr lang="en-US" smtClean="0"/>
              <a:t>4/25/2022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423E6A-C4C5-4E76-AB54-D8213645A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7F5707-4205-4D1C-8F41-A8AD9EF6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24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AE877-8E96-4D81-8349-675E8B15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780984-C21D-4B44-A180-16DA23D20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75D1B-EF52-4D6E-8198-875FF8357329}" type="datetime1">
              <a:rPr lang="en-US" smtClean="0"/>
              <a:t>4/25/2022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8DE12B-B178-4D32-9342-9FC92258A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D235F3-B5F5-4F6C-83D4-03C6FD13D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84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556B82-6FE4-4746-BEB7-AA30DF0B3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768DB-9C6A-42F3-ADB7-8873F5AB5DFB}" type="datetime1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344DAA-9017-4EE0-8533-8D6F199CD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FCB4D-EEB4-49DA-97DD-E69EE0181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07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379BF-1674-4CA0-A6D5-01D4C469E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BC878-98DA-45C8-AA28-0027B5C72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893144-B6DD-4BF7-B71D-E1325D67C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DD071-487C-45C1-9848-511A30CCA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2D942-D99B-4271-BEF2-8A7EED6408A1}" type="datetime1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ED524-BF8D-41EB-BED9-BA9E57CA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C3678F-0410-4EB8-A571-08F79A6F4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20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05283-A07C-4C42-A3C8-52E69A092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AC7DD9-7DAB-49E7-A787-20C0F17199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56029-75FE-4AAC-8D53-FABA089F40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8B7C5-00AE-40AC-9C8D-9A1250C1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69D89-7E7A-4E57-8465-FE69A6A4EA13}" type="datetime1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79A6A-80B2-4B9F-A5B2-93CAA5E0A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CF2999-ABCB-4C34-B69C-1A45306C5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6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CCD75F-5946-4C38-B941-458C0205A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DE35FC-E065-4D4A-91CC-87B3D63CA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A0762-6B09-4449-A088-9850190D9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5A692-35D8-4FA7-83F6-657437D9FAC4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03D3D-A973-44F8-86AD-E2CDC5A2FF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C55BA-84E3-4A2B-A36A-F3A141C454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18F422-F44E-4A50-9179-FDF33CEC1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08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8/10/relationships/comments" Target="../comments/modernComment_108_14ECB84A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02_B58439C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D3089-BAB6-4497-9214-EA08F4544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7325" y="2785045"/>
            <a:ext cx="9881937" cy="957832"/>
          </a:xfrm>
        </p:spPr>
        <p:txBody>
          <a:bodyPr>
            <a:normAutofit/>
          </a:bodyPr>
          <a:lstStyle/>
          <a:p>
            <a:r>
              <a:rPr lang="en-US" i="1" dirty="0"/>
              <a:t>Weekly Meeting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28B40-C850-47A4-84FD-8408BFF2D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2155" y="3870444"/>
            <a:ext cx="9144000" cy="1001807"/>
          </a:xfrm>
        </p:spPr>
        <p:txBody>
          <a:bodyPr>
            <a:normAutofit/>
          </a:bodyPr>
          <a:lstStyle/>
          <a:p>
            <a:r>
              <a:rPr lang="en-US" sz="2000" dirty="0"/>
              <a:t>Week 6: (03/04/2022)</a:t>
            </a:r>
          </a:p>
          <a:p>
            <a:r>
              <a:rPr lang="en-US" sz="2000" dirty="0"/>
              <a:t>Team Lead: Preston Robertson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B17CF-EA04-491C-9923-2758A638A1F7}"/>
              </a:ext>
            </a:extLst>
          </p:cNvPr>
          <p:cNvSpPr txBox="1"/>
          <p:nvPr/>
        </p:nvSpPr>
        <p:spPr>
          <a:xfrm>
            <a:off x="0" y="6488668"/>
            <a:ext cx="232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GANS DIS Spring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A3186-E45D-4FB6-B29F-964D6E7F7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147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D3089-BAB6-4497-9214-EA08F4544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116" y="2736919"/>
            <a:ext cx="9817767" cy="957832"/>
          </a:xfrm>
        </p:spPr>
        <p:txBody>
          <a:bodyPr>
            <a:normAutofit fontScale="90000"/>
          </a:bodyPr>
          <a:lstStyle/>
          <a:p>
            <a:r>
              <a:rPr lang="en-US" i="1" dirty="0"/>
              <a:t>Chapter 11: How to Evaluate GANS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28B40-C850-47A4-84FD-8408BFF2D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2155" y="3870444"/>
            <a:ext cx="9144000" cy="1001807"/>
          </a:xfrm>
        </p:spPr>
        <p:txBody>
          <a:bodyPr>
            <a:normAutofit/>
          </a:bodyPr>
          <a:lstStyle/>
          <a:p>
            <a:r>
              <a:rPr lang="en-US" sz="2000" dirty="0"/>
              <a:t>Week 6: (03/04/2022)</a:t>
            </a:r>
          </a:p>
          <a:p>
            <a:r>
              <a:rPr lang="en-US" sz="2000" dirty="0"/>
              <a:t>Team Lead: Preston Robertson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B17CF-EA04-491C-9923-2758A638A1F7}"/>
              </a:ext>
            </a:extLst>
          </p:cNvPr>
          <p:cNvSpPr txBox="1"/>
          <p:nvPr/>
        </p:nvSpPr>
        <p:spPr>
          <a:xfrm>
            <a:off x="0" y="6488668"/>
            <a:ext cx="232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GANS DIS Spring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A3186-E45D-4FB6-B29F-964D6E7F7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45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9500-7D5B-43E8-BEFE-EC1E91A7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/>
          <a:lstStyle/>
          <a:p>
            <a:r>
              <a:rPr lang="en-US" i="1" dirty="0"/>
              <a:t>Problem with Evaluating Generator Models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3A1C9-7D8F-4870-99A3-1C243757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0FA52-69E1-47E9-97F6-0CEF3BB4E615}"/>
              </a:ext>
            </a:extLst>
          </p:cNvPr>
          <p:cNvSpPr txBox="1"/>
          <p:nvPr/>
        </p:nvSpPr>
        <p:spPr>
          <a:xfrm>
            <a:off x="723330" y="1087272"/>
            <a:ext cx="728035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“…there is no generally agreed upon way of evaluating a given GAN generator model.”</a:t>
            </a:r>
          </a:p>
          <a:p>
            <a:r>
              <a:rPr lang="en-US" i="1" dirty="0"/>
              <a:t>	- The Book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Most models are evaluated bested on the </a:t>
            </a:r>
            <a:r>
              <a:rPr lang="en-US" b="1" i="1" dirty="0"/>
              <a:t>context of the problem domain. </a:t>
            </a:r>
          </a:p>
          <a:p>
            <a:endParaRPr lang="en-US" b="1" i="1" dirty="0"/>
          </a:p>
          <a:p>
            <a:r>
              <a:rPr lang="en-US" i="1" dirty="0"/>
              <a:t>Issues that arise from not using an evaluation technique include: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Choosing a final version of the generator model during training.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Comparing GAN models will not be possible in both: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i="1" dirty="0"/>
              <a:t>GAN model </a:t>
            </a:r>
            <a:r>
              <a:rPr lang="en-US" b="1" i="1" dirty="0"/>
              <a:t>architecture</a:t>
            </a:r>
            <a:r>
              <a:rPr lang="en-US" i="1" dirty="0"/>
              <a:t>,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i="1" dirty="0"/>
              <a:t>And GAN model </a:t>
            </a:r>
            <a:r>
              <a:rPr lang="en-US" b="1" i="1" dirty="0"/>
              <a:t>configurations.</a:t>
            </a:r>
          </a:p>
        </p:txBody>
      </p:sp>
      <p:pic>
        <p:nvPicPr>
          <p:cNvPr id="4" name="Picture 3" descr="A picture containing text, fruit, citrus&#10;&#10;Description automatically generated">
            <a:extLst>
              <a:ext uri="{FF2B5EF4-FFF2-40B4-BE49-F238E27FC236}">
                <a16:creationId xmlns:a16="http://schemas.microsoft.com/office/drawing/2014/main" id="{1FF524E0-33B7-44DA-BF26-1817CFB62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856" y="3612160"/>
            <a:ext cx="54292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952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9500-7D5B-43E8-BEFE-EC1E91A7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>
            <a:normAutofit/>
          </a:bodyPr>
          <a:lstStyle/>
          <a:p>
            <a:r>
              <a:rPr lang="en-US" i="1" dirty="0"/>
              <a:t>Manual GAN Generator Evaluation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3A1C9-7D8F-4870-99A3-1C243757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0FA52-69E1-47E9-97F6-0CEF3BB4E615}"/>
              </a:ext>
            </a:extLst>
          </p:cNvPr>
          <p:cNvSpPr txBox="1"/>
          <p:nvPr/>
        </p:nvSpPr>
        <p:spPr>
          <a:xfrm>
            <a:off x="524314" y="1087272"/>
            <a:ext cx="580118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Manual model assessment is the most common for of evaluation and is a good </a:t>
            </a:r>
            <a:r>
              <a:rPr lang="en-US" b="1" i="1" dirty="0"/>
              <a:t>starting point, </a:t>
            </a:r>
            <a:r>
              <a:rPr lang="en-US" i="1" dirty="0"/>
              <a:t>when it comes to evaluating GANs.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This method requires a researcher to determine the </a:t>
            </a:r>
            <a:r>
              <a:rPr lang="en-US" b="1" i="1" dirty="0"/>
              <a:t>quality and diversity of the images </a:t>
            </a:r>
            <a:r>
              <a:rPr lang="en-US" i="1" dirty="0"/>
              <a:t>given their respective target domain. </a:t>
            </a:r>
          </a:p>
          <a:p>
            <a:endParaRPr lang="en-US" b="1" i="1" dirty="0"/>
          </a:p>
          <a:p>
            <a:endParaRPr lang="en-US" b="1" i="1" dirty="0"/>
          </a:p>
          <a:p>
            <a:r>
              <a:rPr lang="en-US" b="1" i="1" dirty="0"/>
              <a:t>Problems with this method: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It is subjective (in all aspects)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Requires knowledge of target domain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The training speed is limited by the number of images the researcher can review.</a:t>
            </a:r>
          </a:p>
        </p:txBody>
      </p:sp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AA7C1A8E-172F-41C0-9C02-A239DC2F5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140" y="3725731"/>
            <a:ext cx="2743200" cy="21694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44139B0-2BE9-42FF-AAA5-A20730F49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336" y="962810"/>
            <a:ext cx="5644187" cy="252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85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9500-7D5B-43E8-BEFE-EC1E91A7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>
            <a:normAutofit fontScale="90000"/>
          </a:bodyPr>
          <a:lstStyle/>
          <a:p>
            <a:br>
              <a:rPr lang="en-US" i="1" dirty="0"/>
            </a:br>
            <a:r>
              <a:rPr lang="en-US" i="1" dirty="0"/>
              <a:t>Qualitative GAN Generator Evaluation</a:t>
            </a:r>
            <a:br>
              <a:rPr lang="en-US" i="1" dirty="0"/>
            </a:br>
            <a:endParaRPr lang="en-US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3A1C9-7D8F-4870-99A3-1C243757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0FA52-69E1-47E9-97F6-0CEF3BB4E615}"/>
              </a:ext>
            </a:extLst>
          </p:cNvPr>
          <p:cNvSpPr txBox="1"/>
          <p:nvPr/>
        </p:nvSpPr>
        <p:spPr>
          <a:xfrm>
            <a:off x="717952" y="1443841"/>
            <a:ext cx="67874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These are not numerical evaluations and often still involve </a:t>
            </a:r>
            <a:r>
              <a:rPr lang="en-US" b="1" i="1" dirty="0"/>
              <a:t>subjective evaluations </a:t>
            </a:r>
            <a:r>
              <a:rPr lang="en-US" i="1" dirty="0"/>
              <a:t>or evaluations </a:t>
            </a:r>
            <a:r>
              <a:rPr lang="en-US" b="1" i="1" dirty="0"/>
              <a:t>through comparison</a:t>
            </a:r>
            <a:r>
              <a:rPr lang="en-US" i="1" dirty="0"/>
              <a:t>.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b="1" i="1" u="sng" dirty="0"/>
              <a:t>Subjective Evaluation:</a:t>
            </a:r>
          </a:p>
          <a:p>
            <a:r>
              <a:rPr lang="en-US" i="1" dirty="0"/>
              <a:t>The Rating and Preference Judgement is a form of manual inspection that hopes to mitigate bias through a set of metrics set based on the target domain.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b="1" i="1" u="sng" dirty="0"/>
              <a:t>Evaluation through Comparison:</a:t>
            </a:r>
          </a:p>
          <a:p>
            <a:r>
              <a:rPr lang="en-US" i="1" dirty="0"/>
              <a:t>Nearest Neighbors uses machine learning concepts to group all similar images. The Euclidean distance from the center of the cluster can be used a metric for realism. </a:t>
            </a:r>
          </a:p>
        </p:txBody>
      </p:sp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E54AF2D8-0D6E-41BA-AA9B-C2C1591A6A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524" y="1390253"/>
            <a:ext cx="3881733" cy="388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153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9500-7D5B-43E8-BEFE-EC1E91A7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>
            <a:normAutofit fontScale="90000"/>
          </a:bodyPr>
          <a:lstStyle/>
          <a:p>
            <a:br>
              <a:rPr lang="en-US" i="1" dirty="0"/>
            </a:br>
            <a:r>
              <a:rPr lang="en-US" i="1" dirty="0"/>
              <a:t>Quantitative GAN Generator Evaluation</a:t>
            </a:r>
            <a:br>
              <a:rPr lang="en-US" i="1" dirty="0"/>
            </a:br>
            <a:endParaRPr lang="en-US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3A1C9-7D8F-4870-99A3-1C243757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0FA52-69E1-47E9-97F6-0CEF3BB4E615}"/>
              </a:ext>
            </a:extLst>
          </p:cNvPr>
          <p:cNvSpPr txBox="1"/>
          <p:nvPr/>
        </p:nvSpPr>
        <p:spPr>
          <a:xfrm>
            <a:off x="568657" y="1096523"/>
            <a:ext cx="69509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The methods include using calculations to  set a specific numerical </a:t>
            </a:r>
            <a:r>
              <a:rPr lang="en-US" b="1" i="1" dirty="0"/>
              <a:t>score</a:t>
            </a:r>
            <a:r>
              <a:rPr lang="en-US" i="1" dirty="0"/>
              <a:t> to judge the image. </a:t>
            </a:r>
          </a:p>
          <a:p>
            <a:endParaRPr lang="en-US" i="1" dirty="0"/>
          </a:p>
          <a:p>
            <a:endParaRPr lang="en-US" i="1" dirty="0"/>
          </a:p>
          <a:p>
            <a:pPr algn="r"/>
            <a:r>
              <a:rPr lang="en-US" i="1" dirty="0"/>
              <a:t>The books gives this list of possible evaluation methods.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Most of these methods use</a:t>
            </a:r>
            <a:r>
              <a:rPr lang="en-US" b="1" i="1" dirty="0"/>
              <a:t> kernel or density estimation </a:t>
            </a:r>
            <a:r>
              <a:rPr lang="en-US" i="1" dirty="0"/>
              <a:t>from the real images to determine the realness of the generated images.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“</a:t>
            </a:r>
            <a:r>
              <a:rPr lang="en-US" b="1" i="1" dirty="0"/>
              <a:t>Inception Score </a:t>
            </a:r>
            <a:r>
              <a:rPr lang="en-US" i="1" dirty="0"/>
              <a:t>(IS) [...] is perhaps the most widely adopted score for GAN evaluation.”</a:t>
            </a:r>
          </a:p>
          <a:p>
            <a:r>
              <a:rPr lang="en-US" i="1" dirty="0"/>
              <a:t>	- Pros and Cons of GAN Evaluation Measures, 2018</a:t>
            </a:r>
          </a:p>
          <a:p>
            <a:endParaRPr lang="en-US" i="1" dirty="0"/>
          </a:p>
          <a:p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2586D4-BCF5-48FE-9F56-43456207D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116" y="970624"/>
            <a:ext cx="3864168" cy="5502375"/>
          </a:xfrm>
          <a:prstGeom prst="rect">
            <a:avLst/>
          </a:prstGeom>
        </p:spPr>
      </p:pic>
      <p:sp>
        <p:nvSpPr>
          <p:cNvPr id="12" name="Left Brace 11">
            <a:extLst>
              <a:ext uri="{FF2B5EF4-FFF2-40B4-BE49-F238E27FC236}">
                <a16:creationId xmlns:a16="http://schemas.microsoft.com/office/drawing/2014/main" id="{EDBE215A-2B50-4275-BC81-2A43320AC7DD}"/>
              </a:ext>
            </a:extLst>
          </p:cNvPr>
          <p:cNvSpPr/>
          <p:nvPr/>
        </p:nvSpPr>
        <p:spPr>
          <a:xfrm>
            <a:off x="7476566" y="970624"/>
            <a:ext cx="812202" cy="5543131"/>
          </a:xfrm>
          <a:prstGeom prst="leftBrace">
            <a:avLst>
              <a:gd name="adj1" fmla="val 36538"/>
              <a:gd name="adj2" fmla="val 2574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5799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9500-7D5B-43E8-BEFE-EC1E91A7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>
            <a:normAutofit/>
          </a:bodyPr>
          <a:lstStyle/>
          <a:p>
            <a:r>
              <a:rPr lang="en-US" i="1" dirty="0"/>
              <a:t>Which GAN Evaluation Scheme to Use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3A1C9-7D8F-4870-99A3-1C243757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0FA52-69E1-47E9-97F6-0CEF3BB4E615}"/>
              </a:ext>
            </a:extLst>
          </p:cNvPr>
          <p:cNvSpPr txBox="1"/>
          <p:nvPr/>
        </p:nvSpPr>
        <p:spPr>
          <a:xfrm>
            <a:off x="723330" y="1087272"/>
            <a:ext cx="87027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What are the best methods to use for GAN Evaluation?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Manual Image Inspection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Rating and Preference Judgement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Nearest Neighbors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Inception Score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Fréchet Inception Distance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This was determined through </a:t>
            </a:r>
            <a:r>
              <a:rPr lang="en-US" b="1" i="1" dirty="0"/>
              <a:t>the amount of people </a:t>
            </a:r>
            <a:r>
              <a:rPr lang="en-US" i="1" dirty="0"/>
              <a:t>who use these methods. 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This list is in order from easiest to hardest implement initially. </a:t>
            </a:r>
          </a:p>
        </p:txBody>
      </p:sp>
    </p:spTree>
    <p:extLst>
      <p:ext uri="{BB962C8B-B14F-4D97-AF65-F5344CB8AC3E}">
        <p14:creationId xmlns:p14="http://schemas.microsoft.com/office/powerpoint/2010/main" val="895199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9500-7D5B-43E8-BEFE-EC1E91A7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/>
          <a:lstStyle/>
          <a:p>
            <a:r>
              <a:rPr lang="en-US" i="1" dirty="0"/>
              <a:t>Objective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3A1C9-7D8F-4870-99A3-1C243757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0FA52-69E1-47E9-97F6-0CEF3BB4E615}"/>
              </a:ext>
            </a:extLst>
          </p:cNvPr>
          <p:cNvSpPr txBox="1"/>
          <p:nvPr/>
        </p:nvSpPr>
        <p:spPr>
          <a:xfrm>
            <a:off x="919272" y="2133991"/>
            <a:ext cx="8224728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Chapter 9: Generating a Face from the Latent Space</a:t>
            </a:r>
          </a:p>
          <a:p>
            <a:endParaRPr lang="en-US" sz="2400" b="1" i="1" dirty="0">
              <a:solidFill>
                <a:prstClr val="black"/>
              </a:solidFill>
              <a:latin typeface="Calibri" panose="020F0502020204030204"/>
            </a:endParaRPr>
          </a:p>
          <a:p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Chapter 10: </a:t>
            </a:r>
            <a:r>
              <a:rPr lang="en-US" sz="2400" b="1" i="1" dirty="0"/>
              <a:t>GAN Failure Modes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Mode Coll</a:t>
            </a:r>
            <a:r>
              <a:rPr lang="en-US" sz="1600" i="1" dirty="0">
                <a:solidFill>
                  <a:prstClr val="black"/>
                </a:solidFill>
                <a:latin typeface="Calibri" panose="020F0502020204030204"/>
              </a:rPr>
              <a:t>apse Failure</a:t>
            </a: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600" i="1" dirty="0">
                <a:solidFill>
                  <a:prstClr val="black"/>
                </a:solidFill>
                <a:latin typeface="Calibri" panose="020F0502020204030204"/>
              </a:rPr>
              <a:t>Convergence Failure</a:t>
            </a: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sz="2400" b="1" i="1" dirty="0">
              <a:solidFill>
                <a:prstClr val="black"/>
              </a:solidFill>
              <a:latin typeface="Calibri" panose="020F0502020204030204"/>
            </a:endParaRPr>
          </a:p>
          <a:p>
            <a:r>
              <a:rPr lang="en-US" sz="2400" b="1" i="1" dirty="0">
                <a:solidFill>
                  <a:prstClr val="black"/>
                </a:solidFill>
                <a:latin typeface="Calibri" panose="020F0502020204030204"/>
              </a:rPr>
              <a:t>Chapter 11: How to Evaluate </a:t>
            </a: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GANs</a:t>
            </a:r>
            <a:endParaRPr lang="en-US" sz="1600" b="1" i="1" dirty="0"/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Problem with Evaluating Generator Models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Manual GAN Generator Evaluation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Qualitative GAN Generator Evaluation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Quantitative GAN Generator Evaluation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i="1" dirty="0"/>
              <a:t>Which GAN Evaluation Scheme to Use</a:t>
            </a:r>
          </a:p>
          <a:p>
            <a:pPr marL="342900" indent="-342900">
              <a:buFont typeface="+mj-lt"/>
              <a:buAutoNum type="arabicPeriod"/>
            </a:pPr>
            <a:endParaRPr lang="en-US" sz="1600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580561-A2D8-43D0-BFE8-14289C1423F6}"/>
              </a:ext>
            </a:extLst>
          </p:cNvPr>
          <p:cNvSpPr txBox="1"/>
          <p:nvPr/>
        </p:nvSpPr>
        <p:spPr>
          <a:xfrm>
            <a:off x="919272" y="1203263"/>
            <a:ext cx="98249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/>
              <a:t>To upgrade our thought process on how to evaluate GANs from our original view of 50% accuracy in the discriminator model.</a:t>
            </a:r>
          </a:p>
        </p:txBody>
      </p:sp>
    </p:spTree>
    <p:extLst>
      <p:ext uri="{BB962C8B-B14F-4D97-AF65-F5344CB8AC3E}">
        <p14:creationId xmlns:p14="http://schemas.microsoft.com/office/powerpoint/2010/main" val="4038546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9500-7D5B-43E8-BEFE-EC1E91A7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/>
          <a:lstStyle/>
          <a:p>
            <a:r>
              <a:rPr lang="en-US" i="1" dirty="0"/>
              <a:t>Recap: Last Week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3A1C9-7D8F-4870-99A3-1C243757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0FA52-69E1-47E9-97F6-0CEF3BB4E615}"/>
              </a:ext>
            </a:extLst>
          </p:cNvPr>
          <p:cNvSpPr txBox="1"/>
          <p:nvPr/>
        </p:nvSpPr>
        <p:spPr>
          <a:xfrm>
            <a:off x="723330" y="1087272"/>
            <a:ext cx="67874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The last two weeks the topics have been:</a:t>
            </a:r>
            <a:endParaRPr lang="en-US" i="1" dirty="0"/>
          </a:p>
          <a:p>
            <a:pPr marL="800100" lvl="1" indent="-342900">
              <a:buAutoNum type="arabicPeriod"/>
            </a:pPr>
            <a:r>
              <a:rPr lang="en-US" i="1" dirty="0"/>
              <a:t>Developing a 1D GANS model</a:t>
            </a:r>
          </a:p>
          <a:p>
            <a:pPr marL="800100" lvl="1" indent="-342900">
              <a:buAutoNum type="arabicPeriod"/>
            </a:pPr>
            <a:r>
              <a:rPr lang="en-US" i="1" dirty="0"/>
              <a:t>Developing a 2D GANS model for images</a:t>
            </a:r>
          </a:p>
          <a:p>
            <a:endParaRPr lang="en-US" i="1" dirty="0"/>
          </a:p>
          <a:p>
            <a:r>
              <a:rPr lang="en-US" i="1" dirty="0"/>
              <a:t>These chapters focused on the code and application of GANs and applied all the theoretical knowledge from the past weeks.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b="1" i="1" dirty="0"/>
              <a:t>This Week:</a:t>
            </a:r>
          </a:p>
          <a:p>
            <a:r>
              <a:rPr lang="en-US" i="1" dirty="0"/>
              <a:t>	We will start the process again, discussing theoretical for 	future weeks to discuss the application.</a:t>
            </a:r>
          </a:p>
          <a:p>
            <a:endParaRPr lang="en-US" i="1" dirty="0"/>
          </a:p>
        </p:txBody>
      </p:sp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280E7CCD-858E-4D96-9D34-667111F05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136525"/>
            <a:ext cx="2833160" cy="283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19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D3089-BAB6-4497-9214-EA08F4544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305" y="2785045"/>
            <a:ext cx="11333748" cy="957832"/>
          </a:xfrm>
        </p:spPr>
        <p:txBody>
          <a:bodyPr>
            <a:normAutofit fontScale="90000"/>
          </a:bodyPr>
          <a:lstStyle/>
          <a:p>
            <a:r>
              <a:rPr lang="en-US" i="1" dirty="0"/>
              <a:t>Chapter 9: Generating a Face from the Latent Space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28B40-C850-47A4-84FD-8408BFF2D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2155" y="3870444"/>
            <a:ext cx="9144000" cy="1001807"/>
          </a:xfrm>
        </p:spPr>
        <p:txBody>
          <a:bodyPr>
            <a:normAutofit/>
          </a:bodyPr>
          <a:lstStyle/>
          <a:p>
            <a:r>
              <a:rPr lang="en-US" sz="2000" dirty="0"/>
              <a:t>Week 6: (03/04/2022)</a:t>
            </a:r>
          </a:p>
          <a:p>
            <a:r>
              <a:rPr lang="en-US" sz="2000" dirty="0"/>
              <a:t>Team Lead: Preston Robertson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B17CF-EA04-491C-9923-2758A638A1F7}"/>
              </a:ext>
            </a:extLst>
          </p:cNvPr>
          <p:cNvSpPr txBox="1"/>
          <p:nvPr/>
        </p:nvSpPr>
        <p:spPr>
          <a:xfrm>
            <a:off x="0" y="6488668"/>
            <a:ext cx="232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GANS DIS Spring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A3186-E45D-4FB6-B29F-964D6E7F7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881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9500-7D5B-43E8-BEFE-EC1E91A7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>
            <a:noAutofit/>
          </a:bodyPr>
          <a:lstStyle/>
          <a:p>
            <a:r>
              <a:rPr lang="en-US" sz="3600" i="1" dirty="0"/>
              <a:t>Summarized: Generating a Face from the Latent Space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3A1C9-7D8F-4870-99A3-1C243757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0FA52-69E1-47E9-97F6-0CEF3BB4E615}"/>
              </a:ext>
            </a:extLst>
          </p:cNvPr>
          <p:cNvSpPr txBox="1"/>
          <p:nvPr/>
        </p:nvSpPr>
        <p:spPr>
          <a:xfrm>
            <a:off x="704280" y="1087272"/>
            <a:ext cx="87785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Taking the information from the last two weeks with </a:t>
            </a:r>
            <a:r>
              <a:rPr lang="en-US" b="1" i="1" dirty="0"/>
              <a:t>Vector Arithmetic in Latent Space</a:t>
            </a:r>
            <a:r>
              <a:rPr lang="en-US" i="1" dirty="0"/>
              <a:t>. It is possible to generate faces.</a:t>
            </a:r>
          </a:p>
          <a:p>
            <a:endParaRPr lang="en-US" i="1" dirty="0"/>
          </a:p>
          <a:p>
            <a:r>
              <a:rPr lang="en-US" i="1" dirty="0"/>
              <a:t>For </a:t>
            </a:r>
            <a:r>
              <a:rPr lang="en-US" b="1" i="1" dirty="0"/>
              <a:t>Vector Arithmetic in Latent Space, </a:t>
            </a:r>
            <a:r>
              <a:rPr lang="en-US" i="1" dirty="0"/>
              <a:t>instead of taking only one point in the latent space,  we take </a:t>
            </a:r>
            <a:r>
              <a:rPr lang="en-US" b="1" i="1" dirty="0"/>
              <a:t>multiple points </a:t>
            </a:r>
            <a:r>
              <a:rPr lang="en-US" i="1" dirty="0"/>
              <a:t>and combine them to generate the synthetic image. </a:t>
            </a:r>
          </a:p>
          <a:p>
            <a:endParaRPr lang="en-US" i="1" dirty="0"/>
          </a:p>
          <a:p>
            <a:r>
              <a:rPr lang="en-US" i="1" dirty="0"/>
              <a:t>The distance between each point creates a gradient of images, instead of creating just one. This in turn provides an advantage for generating complex images, such as human faces.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04071B-4C21-4AA8-BC71-C314DAE33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17" y="3701422"/>
            <a:ext cx="5494383" cy="28007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EA97943-214C-4722-981A-2A3C6B639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393" y="3395596"/>
            <a:ext cx="5494382" cy="310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93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D3089-BAB6-4497-9214-EA08F4544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305" y="2785045"/>
            <a:ext cx="11333748" cy="957832"/>
          </a:xfrm>
        </p:spPr>
        <p:txBody>
          <a:bodyPr>
            <a:normAutofit/>
          </a:bodyPr>
          <a:lstStyle/>
          <a:p>
            <a:r>
              <a:rPr lang="en-US" i="1" dirty="0"/>
              <a:t>Chapter 10: </a:t>
            </a:r>
            <a:r>
              <a:rPr lang="fr-FR" i="1" dirty="0"/>
              <a:t>GAN Failure Modes</a:t>
            </a:r>
            <a:endParaRPr lang="en-US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28B40-C850-47A4-84FD-8408BFF2D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2155" y="3870444"/>
            <a:ext cx="9144000" cy="1001807"/>
          </a:xfrm>
        </p:spPr>
        <p:txBody>
          <a:bodyPr>
            <a:normAutofit/>
          </a:bodyPr>
          <a:lstStyle/>
          <a:p>
            <a:r>
              <a:rPr lang="en-US" sz="2000" dirty="0"/>
              <a:t>Week 6: (03/04/2022)</a:t>
            </a:r>
          </a:p>
          <a:p>
            <a:r>
              <a:rPr lang="en-US" sz="2000" dirty="0"/>
              <a:t>Team Lead: Preston Robertson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B17CF-EA04-491C-9923-2758A638A1F7}"/>
              </a:ext>
            </a:extLst>
          </p:cNvPr>
          <p:cNvSpPr txBox="1"/>
          <p:nvPr/>
        </p:nvSpPr>
        <p:spPr>
          <a:xfrm>
            <a:off x="0" y="6488668"/>
            <a:ext cx="232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GANS DIS Spring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A3186-E45D-4FB6-B29F-964D6E7F7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979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9500-7D5B-43E8-BEFE-EC1E91A7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>
            <a:noAutofit/>
          </a:bodyPr>
          <a:lstStyle/>
          <a:p>
            <a:r>
              <a:rPr lang="en-US" sz="3600" i="1" dirty="0"/>
              <a:t>GAN Failure Modes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3A1C9-7D8F-4870-99A3-1C243757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0FA52-69E1-47E9-97F6-0CEF3BB4E615}"/>
              </a:ext>
            </a:extLst>
          </p:cNvPr>
          <p:cNvSpPr txBox="1"/>
          <p:nvPr/>
        </p:nvSpPr>
        <p:spPr>
          <a:xfrm>
            <a:off x="670064" y="936352"/>
            <a:ext cx="103072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/>
              <a:t>Stable GANs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Discriminator loss on real and fake images is expected to sit around 0.5.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Generator loss on fake images is expected to sit between 0.5 and perhaps 2.0.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Discriminator accuracy on real and fake images is expected to sit around 80%.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Variance of generator and discriminator loss is expected to remain modest.</a:t>
            </a:r>
          </a:p>
          <a:p>
            <a:pPr marL="342900" indent="-342900">
              <a:buFont typeface="+mj-lt"/>
              <a:buAutoNum type="arabicPeriod"/>
            </a:pPr>
            <a:r>
              <a:rPr lang="en-US" i="1" dirty="0"/>
              <a:t>Training stability may degenerate into periods of high-variance loss and corresponding lower quality generated images.</a:t>
            </a:r>
          </a:p>
          <a:p>
            <a:endParaRPr lang="en-US" i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3FE4FA5-CFC4-44C7-BBB4-4649818A07C2}"/>
              </a:ext>
            </a:extLst>
          </p:cNvPr>
          <p:cNvGrpSpPr/>
          <p:nvPr/>
        </p:nvGrpSpPr>
        <p:grpSpPr>
          <a:xfrm>
            <a:off x="3425481" y="2879667"/>
            <a:ext cx="4796450" cy="3841807"/>
            <a:chOff x="2398712" y="3036781"/>
            <a:chExt cx="4381331" cy="36889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5445392-BF6F-4E98-94B5-39B912604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98712" y="3036781"/>
              <a:ext cx="4381331" cy="3398851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A4EAC8-422C-4366-84E4-EA29CE030425}"/>
                </a:ext>
              </a:extLst>
            </p:cNvPr>
            <p:cNvSpPr/>
            <p:nvPr/>
          </p:nvSpPr>
          <p:spPr>
            <a:xfrm>
              <a:off x="3520803" y="3106788"/>
              <a:ext cx="1649744" cy="32402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E98DDE6-86F0-42A9-B533-1693C28C7C63}"/>
                </a:ext>
              </a:extLst>
            </p:cNvPr>
            <p:cNvSpPr txBox="1"/>
            <p:nvPr/>
          </p:nvSpPr>
          <p:spPr>
            <a:xfrm>
              <a:off x="3147807" y="6371049"/>
              <a:ext cx="2505784" cy="354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>
                  <a:solidFill>
                    <a:srgbClr val="FF0000"/>
                  </a:solidFill>
                </a:rPr>
                <a:t>General Period Of Stability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F5733FEB-B264-4D37-B931-71672CB9B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8931" y="3244676"/>
            <a:ext cx="2876799" cy="22366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BBA877-158E-468E-8510-F1F538C74D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630" y="3244676"/>
            <a:ext cx="2895851" cy="223666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97A16AA5-6CDD-4684-BA35-33E392802960}"/>
              </a:ext>
            </a:extLst>
          </p:cNvPr>
          <p:cNvCxnSpPr>
            <a:cxnSpLocks/>
            <a:stCxn id="12" idx="3"/>
            <a:endCxn id="14" idx="2"/>
          </p:cNvCxnSpPr>
          <p:nvPr/>
        </p:nvCxnSpPr>
        <p:spPr>
          <a:xfrm flipV="1">
            <a:off x="6988751" y="5481340"/>
            <a:ext cx="2878580" cy="1055468"/>
          </a:xfrm>
          <a:prstGeom prst="curved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703460C-CCA9-4ED8-B2D0-A96D35C593D6}"/>
              </a:ext>
            </a:extLst>
          </p:cNvPr>
          <p:cNvSpPr txBox="1"/>
          <p:nvPr/>
        </p:nvSpPr>
        <p:spPr>
          <a:xfrm>
            <a:off x="695279" y="5481340"/>
            <a:ext cx="2341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Captured at 45 Epochs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4022BC-3014-4893-92D1-29F315EAAB20}"/>
              </a:ext>
            </a:extLst>
          </p:cNvPr>
          <p:cNvSpPr txBox="1"/>
          <p:nvPr/>
        </p:nvSpPr>
        <p:spPr>
          <a:xfrm>
            <a:off x="8800006" y="2906122"/>
            <a:ext cx="2341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Captured at 180 Epochs</a:t>
            </a:r>
          </a:p>
        </p:txBody>
      </p:sp>
    </p:spTree>
    <p:extLst>
      <p:ext uri="{BB962C8B-B14F-4D97-AF65-F5344CB8AC3E}">
        <p14:creationId xmlns:p14="http://schemas.microsoft.com/office/powerpoint/2010/main" val="304534163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D1BDD-D6A4-4F91-808C-0AE8C160B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C6AE73A-8E10-45E8-88DA-4BB9D2B8F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>
            <a:noAutofit/>
          </a:bodyPr>
          <a:lstStyle/>
          <a:p>
            <a:r>
              <a:rPr lang="en-US" sz="3600" i="1" dirty="0"/>
              <a:t>GAN Failure Modes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8943C9-6445-4226-BB8C-4C468026ADC3}"/>
              </a:ext>
            </a:extLst>
          </p:cNvPr>
          <p:cNvSpPr txBox="1"/>
          <p:nvPr/>
        </p:nvSpPr>
        <p:spPr>
          <a:xfrm>
            <a:off x="441067" y="1029877"/>
            <a:ext cx="2036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 Collapse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BEFD5B-8F08-424F-AB97-4556CD5F5A84}"/>
              </a:ext>
            </a:extLst>
          </p:cNvPr>
          <p:cNvSpPr txBox="1"/>
          <p:nvPr/>
        </p:nvSpPr>
        <p:spPr>
          <a:xfrm>
            <a:off x="441066" y="1399209"/>
            <a:ext cx="7382133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Defined by a generator model that is only able to generate a small subset of different outputs (modes). </a:t>
            </a:r>
            <a:r>
              <a:rPr lang="en-US" i="1" dirty="0"/>
              <a:t>Modes = output distributions.</a:t>
            </a:r>
          </a:p>
          <a:p>
            <a:endParaRPr lang="en-US" dirty="0"/>
          </a:p>
          <a:p>
            <a:r>
              <a:rPr lang="en-US" dirty="0"/>
              <a:t>This means that from all the points in the latent space, the generator is only able to output a small subset of generated images. </a:t>
            </a:r>
          </a:p>
          <a:p>
            <a:endParaRPr lang="en-US" dirty="0"/>
          </a:p>
          <a:p>
            <a:r>
              <a:rPr lang="en-US" dirty="0"/>
              <a:t>This is the result of the generator learning to map different input, </a:t>
            </a:r>
            <a:r>
              <a:rPr lang="en-US" i="1" dirty="0"/>
              <a:t>z</a:t>
            </a:r>
            <a:r>
              <a:rPr lang="en-US" dirty="0"/>
              <a:t>, values to a single output point.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Identifying Mode Collapse failure:</a:t>
            </a:r>
          </a:p>
          <a:p>
            <a:endParaRPr lang="en-US" sz="1000" b="1" dirty="0"/>
          </a:p>
          <a:p>
            <a:pPr marL="342900" indent="-342900">
              <a:buAutoNum type="arabicPeriod"/>
            </a:pPr>
            <a:r>
              <a:rPr lang="en-US" i="1" dirty="0"/>
              <a:t>Evaluate a set of generated images: </a:t>
            </a:r>
          </a:p>
          <a:p>
            <a:pPr lvl="1"/>
            <a:r>
              <a:rPr lang="en-US" dirty="0"/>
              <a:t>Look for low diversity (repeating patterns of the same image)</a:t>
            </a:r>
          </a:p>
          <a:p>
            <a:pPr lvl="1"/>
            <a:endParaRPr lang="en-US" dirty="0"/>
          </a:p>
          <a:p>
            <a:pPr marL="342900" indent="-342900">
              <a:buAutoNum type="arabicPeriod"/>
            </a:pPr>
            <a:r>
              <a:rPr lang="en-US" i="1" dirty="0"/>
              <a:t>Plot the Model Loss:</a:t>
            </a:r>
          </a:p>
          <a:p>
            <a:pPr lvl="1"/>
            <a:r>
              <a:rPr lang="en-US" dirty="0"/>
              <a:t>The line plot will show oscillations in the loss overtime</a:t>
            </a:r>
          </a:p>
          <a:p>
            <a:pPr lvl="1"/>
            <a:r>
              <a:rPr lang="en-US" dirty="0"/>
              <a:t>This is most noticeable with the Generator</a:t>
            </a:r>
          </a:p>
          <a:p>
            <a:endParaRPr lang="en-US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D67600-AF77-439D-8252-CE94BEAF2D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5" t="2353" b="-1"/>
          <a:stretch/>
        </p:blipFill>
        <p:spPr>
          <a:xfrm>
            <a:off x="8295461" y="721038"/>
            <a:ext cx="3251604" cy="24930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D7CC92F-95EE-49A1-B7C1-7C4118D03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096" y="3429000"/>
            <a:ext cx="3574333" cy="280933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881472D-C7C5-437F-9FD4-34B96430DD02}"/>
              </a:ext>
            </a:extLst>
          </p:cNvPr>
          <p:cNvSpPr txBox="1"/>
          <p:nvPr/>
        </p:nvSpPr>
        <p:spPr>
          <a:xfrm rot="16200000">
            <a:off x="7875243" y="3919336"/>
            <a:ext cx="517706" cy="275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Loss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C6B7CD-7ABB-4436-9A11-F6902727C4C7}"/>
              </a:ext>
            </a:extLst>
          </p:cNvPr>
          <p:cNvSpPr txBox="1"/>
          <p:nvPr/>
        </p:nvSpPr>
        <p:spPr>
          <a:xfrm rot="16200000">
            <a:off x="7580131" y="5139345"/>
            <a:ext cx="887022" cy="275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626266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D1BDD-D6A4-4F91-808C-0AE8C160B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8F422-F44E-4A50-9179-FDF33CEC1735}" type="slidenum">
              <a:rPr lang="en-US" smtClean="0"/>
              <a:t>9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C6AE73A-8E10-45E8-88DA-4BB9D2B8F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74" y="31845"/>
            <a:ext cx="12037325" cy="1055427"/>
          </a:xfrm>
        </p:spPr>
        <p:txBody>
          <a:bodyPr>
            <a:noAutofit/>
          </a:bodyPr>
          <a:lstStyle/>
          <a:p>
            <a:r>
              <a:rPr lang="en-US" sz="3600" i="1" dirty="0"/>
              <a:t>GAN Failure Modes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8943C9-6445-4226-BB8C-4C468026ADC3}"/>
              </a:ext>
            </a:extLst>
          </p:cNvPr>
          <p:cNvSpPr txBox="1"/>
          <p:nvPr/>
        </p:nvSpPr>
        <p:spPr>
          <a:xfrm>
            <a:off x="441067" y="1029877"/>
            <a:ext cx="2442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Convergence Failure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BEFD5B-8F08-424F-AB97-4556CD5F5A84}"/>
              </a:ext>
            </a:extLst>
          </p:cNvPr>
          <p:cNvSpPr txBox="1"/>
          <p:nvPr/>
        </p:nvSpPr>
        <p:spPr>
          <a:xfrm>
            <a:off x="441066" y="1399209"/>
            <a:ext cx="738213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most common reason why GANs will fail.</a:t>
            </a:r>
            <a:endParaRPr lang="en-US" i="1" dirty="0"/>
          </a:p>
          <a:p>
            <a:endParaRPr lang="en-US" dirty="0"/>
          </a:p>
          <a:p>
            <a:r>
              <a:rPr lang="en-US" dirty="0"/>
              <a:t>Typically, a neural network fails to converge when the model loss does not settle down during the training process. In the case of a GAN, a failure to converge refers to not finding an equilibrium between the discriminator and the generator.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Identifying Convergence failure:</a:t>
            </a:r>
          </a:p>
          <a:p>
            <a:endParaRPr lang="en-US" sz="1000" b="1" dirty="0"/>
          </a:p>
          <a:p>
            <a:pPr marL="342900" indent="-342900">
              <a:buAutoNum type="arabicPeriod"/>
            </a:pPr>
            <a:r>
              <a:rPr lang="en-US" i="1" dirty="0"/>
              <a:t>Loss of Discriminator rapidly falls and stays close to 0 during training</a:t>
            </a:r>
          </a:p>
          <a:p>
            <a:pPr marL="342900" indent="-342900">
              <a:buAutoNum type="arabicPeriod"/>
            </a:pPr>
            <a:endParaRPr lang="en-US" i="1" dirty="0"/>
          </a:p>
          <a:p>
            <a:pPr marL="342900" indent="-342900">
              <a:buAutoNum type="arabicPeriod"/>
            </a:pPr>
            <a:r>
              <a:rPr lang="en-US" i="1" dirty="0"/>
              <a:t>Loss of Generator either decreases to zero, or will continually increase during training</a:t>
            </a:r>
          </a:p>
          <a:p>
            <a:pPr lvl="1"/>
            <a:endParaRPr lang="en-US" dirty="0"/>
          </a:p>
          <a:p>
            <a:pPr marL="342900" indent="-342900">
              <a:buAutoNum type="arabicPeriod"/>
            </a:pPr>
            <a:r>
              <a:rPr lang="en-US" i="1" dirty="0"/>
              <a:t>Generator output images are extremely low quality and can be easily identified by the discriminator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68E856-DCE5-4BC6-92E2-CD317DC9A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8847" y="546204"/>
            <a:ext cx="3586705" cy="27262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AE58CD-8EAF-4F71-9AE0-465DEB1B8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847" y="3585561"/>
            <a:ext cx="3445448" cy="26142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2BA0AD-D9C2-4F5E-B5D8-0B407E656556}"/>
              </a:ext>
            </a:extLst>
          </p:cNvPr>
          <p:cNvSpPr txBox="1"/>
          <p:nvPr/>
        </p:nvSpPr>
        <p:spPr>
          <a:xfrm rot="16200000">
            <a:off x="7792164" y="1076712"/>
            <a:ext cx="517706" cy="275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Loss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9A4CEF-F586-4A65-9D64-326E93075247}"/>
              </a:ext>
            </a:extLst>
          </p:cNvPr>
          <p:cNvSpPr txBox="1"/>
          <p:nvPr/>
        </p:nvSpPr>
        <p:spPr>
          <a:xfrm rot="16200000">
            <a:off x="7792165" y="4058453"/>
            <a:ext cx="517706" cy="275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Loss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DFD570-20F3-4A14-92D4-EF64C9AB5DF2}"/>
              </a:ext>
            </a:extLst>
          </p:cNvPr>
          <p:cNvSpPr txBox="1"/>
          <p:nvPr/>
        </p:nvSpPr>
        <p:spPr>
          <a:xfrm rot="16200000">
            <a:off x="7319885" y="4981627"/>
            <a:ext cx="1460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Accuracy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C5C4E8-4785-4F4B-A386-D6831E1BC5B2}"/>
              </a:ext>
            </a:extLst>
          </p:cNvPr>
          <p:cNvSpPr txBox="1"/>
          <p:nvPr/>
        </p:nvSpPr>
        <p:spPr>
          <a:xfrm rot="16200000">
            <a:off x="7320826" y="1988928"/>
            <a:ext cx="1460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3150955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</TotalTime>
  <Words>1046</Words>
  <Application>Microsoft Office PowerPoint</Application>
  <PresentationFormat>Widescreen</PresentationFormat>
  <Paragraphs>166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Weekly Meeting 6</vt:lpstr>
      <vt:lpstr>Objective</vt:lpstr>
      <vt:lpstr>Recap: Last Week </vt:lpstr>
      <vt:lpstr>Chapter 9: Generating a Face from the Latent Space</vt:lpstr>
      <vt:lpstr>Summarized: Generating a Face from the Latent Space</vt:lpstr>
      <vt:lpstr>Chapter 10: GAN Failure Modes</vt:lpstr>
      <vt:lpstr>GAN Failure Modes</vt:lpstr>
      <vt:lpstr>GAN Failure Modes</vt:lpstr>
      <vt:lpstr>GAN Failure Modes</vt:lpstr>
      <vt:lpstr>Chapter 11: How to Evaluate GANS</vt:lpstr>
      <vt:lpstr>Problem with Evaluating Generator Models</vt:lpstr>
      <vt:lpstr>Manual GAN Generator Evaluation</vt:lpstr>
      <vt:lpstr> Qualitative GAN Generator Evaluation </vt:lpstr>
      <vt:lpstr> Quantitative GAN Generator Evaluation </vt:lpstr>
      <vt:lpstr>Which GAN Evaluation Scheme to Use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Topic Here</dc:title>
  <dc:creator>Durant Fullington</dc:creator>
  <cp:lastModifiedBy>Durant Fullington</cp:lastModifiedBy>
  <cp:revision>6</cp:revision>
  <dcterms:created xsi:type="dcterms:W3CDTF">2022-01-11T16:54:03Z</dcterms:created>
  <dcterms:modified xsi:type="dcterms:W3CDTF">2022-04-25T21:39:29Z</dcterms:modified>
</cp:coreProperties>
</file>

<file path=docProps/thumbnail.jpeg>
</file>